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60" r:id="rId4"/>
    <p:sldId id="261" r:id="rId5"/>
    <p:sldId id="290" r:id="rId6"/>
    <p:sldId id="258" r:id="rId7"/>
    <p:sldId id="262" r:id="rId8"/>
    <p:sldId id="281" r:id="rId9"/>
    <p:sldId id="287" r:id="rId10"/>
    <p:sldId id="289" r:id="rId11"/>
    <p:sldId id="291" r:id="rId12"/>
    <p:sldId id="269" r:id="rId13"/>
    <p:sldId id="276" r:id="rId14"/>
    <p:sldId id="285" r:id="rId15"/>
    <p:sldId id="277" r:id="rId16"/>
    <p:sldId id="292" r:id="rId17"/>
    <p:sldId id="294" r:id="rId18"/>
    <p:sldId id="280" r:id="rId19"/>
    <p:sldId id="293" r:id="rId20"/>
    <p:sldId id="266"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60"/>
  </p:normalViewPr>
  <p:slideViewPr>
    <p:cSldViewPr snapToGrid="0">
      <p:cViewPr varScale="1">
        <p:scale>
          <a:sx n="74" d="100"/>
          <a:sy n="74" d="100"/>
        </p:scale>
        <p:origin x="10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33AE4-5AB7-4C56-A333-A21975863C7A}" type="datetimeFigureOut">
              <a:rPr lang="nl-NL" smtClean="0"/>
              <a:t>21-9-2022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F6EB0C-B249-40F0-A54A-6D2644E166FA}" type="slidenum">
              <a:rPr lang="nl-NL" smtClean="0"/>
              <a:t>‹nr.›</a:t>
            </a:fld>
            <a:endParaRPr lang="nl-NL"/>
          </a:p>
        </p:txBody>
      </p:sp>
    </p:spTree>
    <p:extLst>
      <p:ext uri="{BB962C8B-B14F-4D97-AF65-F5344CB8AC3E}">
        <p14:creationId xmlns:p14="http://schemas.microsoft.com/office/powerpoint/2010/main" val="2598815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1</a:t>
            </a:fld>
            <a:endParaRPr lang="nl-NL"/>
          </a:p>
        </p:txBody>
      </p:sp>
    </p:spTree>
    <p:extLst>
      <p:ext uri="{BB962C8B-B14F-4D97-AF65-F5344CB8AC3E}">
        <p14:creationId xmlns:p14="http://schemas.microsoft.com/office/powerpoint/2010/main" val="2184876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17</a:t>
            </a:fld>
            <a:endParaRPr lang="nl-NL"/>
          </a:p>
        </p:txBody>
      </p:sp>
    </p:spTree>
    <p:extLst>
      <p:ext uri="{BB962C8B-B14F-4D97-AF65-F5344CB8AC3E}">
        <p14:creationId xmlns:p14="http://schemas.microsoft.com/office/powerpoint/2010/main" val="1592106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spcBef>
                <a:spcPts val="0"/>
              </a:spcBef>
              <a:buNone/>
            </a:pPr>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18</a:t>
            </a:fld>
            <a:endParaRPr lang="nl-NL"/>
          </a:p>
        </p:txBody>
      </p:sp>
    </p:spTree>
    <p:extLst>
      <p:ext uri="{BB962C8B-B14F-4D97-AF65-F5344CB8AC3E}">
        <p14:creationId xmlns:p14="http://schemas.microsoft.com/office/powerpoint/2010/main" val="3639810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2</a:t>
            </a:fld>
            <a:endParaRPr lang="nl-NL"/>
          </a:p>
        </p:txBody>
      </p:sp>
    </p:spTree>
    <p:extLst>
      <p:ext uri="{BB962C8B-B14F-4D97-AF65-F5344CB8AC3E}">
        <p14:creationId xmlns:p14="http://schemas.microsoft.com/office/powerpoint/2010/main" val="3202319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4</a:t>
            </a:fld>
            <a:endParaRPr lang="nl-NL"/>
          </a:p>
        </p:txBody>
      </p:sp>
    </p:spTree>
    <p:extLst>
      <p:ext uri="{BB962C8B-B14F-4D97-AF65-F5344CB8AC3E}">
        <p14:creationId xmlns:p14="http://schemas.microsoft.com/office/powerpoint/2010/main" val="2775635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5</a:t>
            </a:fld>
            <a:endParaRPr lang="nl-NL"/>
          </a:p>
        </p:txBody>
      </p:sp>
    </p:spTree>
    <p:extLst>
      <p:ext uri="{BB962C8B-B14F-4D97-AF65-F5344CB8AC3E}">
        <p14:creationId xmlns:p14="http://schemas.microsoft.com/office/powerpoint/2010/main" val="309001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is de route kaart, die we allemaal wel kennen. En dit is een goed onderlegger voor de rouwtaken</a:t>
            </a:r>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6</a:t>
            </a:fld>
            <a:endParaRPr lang="nl-NL"/>
          </a:p>
        </p:txBody>
      </p:sp>
    </p:spTree>
    <p:extLst>
      <p:ext uri="{BB962C8B-B14F-4D97-AF65-F5344CB8AC3E}">
        <p14:creationId xmlns:p14="http://schemas.microsoft.com/office/powerpoint/2010/main" val="3080168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7</a:t>
            </a:fld>
            <a:endParaRPr lang="nl-NL"/>
          </a:p>
        </p:txBody>
      </p:sp>
    </p:spTree>
    <p:extLst>
      <p:ext uri="{BB962C8B-B14F-4D97-AF65-F5344CB8AC3E}">
        <p14:creationId xmlns:p14="http://schemas.microsoft.com/office/powerpoint/2010/main" val="2936332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8</a:t>
            </a:fld>
            <a:endParaRPr lang="nl-NL"/>
          </a:p>
        </p:txBody>
      </p:sp>
    </p:spTree>
    <p:extLst>
      <p:ext uri="{BB962C8B-B14F-4D97-AF65-F5344CB8AC3E}">
        <p14:creationId xmlns:p14="http://schemas.microsoft.com/office/powerpoint/2010/main" val="24603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dirty="0">
              <a:solidFill>
                <a:srgbClr val="00335B"/>
              </a:solidFill>
              <a:latin typeface="Tahoma" panose="020B0604030504040204" pitchFamily="34" charset="0"/>
              <a:ea typeface="Tahoma" panose="020B0604030504040204" pitchFamily="34" charset="0"/>
              <a:cs typeface="Tahoma" panose="020B0604030504040204" pitchFamily="34" charset="0"/>
            </a:endParaRPr>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12</a:t>
            </a:fld>
            <a:endParaRPr lang="nl-NL"/>
          </a:p>
        </p:txBody>
      </p:sp>
    </p:spTree>
    <p:extLst>
      <p:ext uri="{BB962C8B-B14F-4D97-AF65-F5344CB8AC3E}">
        <p14:creationId xmlns:p14="http://schemas.microsoft.com/office/powerpoint/2010/main" val="2276814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F6EB0C-B249-40F0-A54A-6D2644E166FA}" type="slidenum">
              <a:rPr lang="nl-NL" smtClean="0"/>
              <a:t>14</a:t>
            </a:fld>
            <a:endParaRPr lang="nl-NL"/>
          </a:p>
        </p:txBody>
      </p:sp>
    </p:spTree>
    <p:extLst>
      <p:ext uri="{BB962C8B-B14F-4D97-AF65-F5344CB8AC3E}">
        <p14:creationId xmlns:p14="http://schemas.microsoft.com/office/powerpoint/2010/main" val="202173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E548CE-725A-1235-9963-81283284B0D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E32222B-B900-C285-A98B-22FF96C598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FFF3995-AF2D-71D6-7924-55456384A7A4}"/>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5" name="Tijdelijke aanduiding voor voettekst 4">
            <a:extLst>
              <a:ext uri="{FF2B5EF4-FFF2-40B4-BE49-F238E27FC236}">
                <a16:creationId xmlns:a16="http://schemas.microsoft.com/office/drawing/2014/main" id="{90346468-F590-858F-0FD7-4DCE4EFE9E5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0AE14A8-22C3-F1B0-D176-4C0D3B2DB673}"/>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674872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FA638B-2C5B-AA1B-4FB9-F389B8643BF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0DDF499-80C2-9ABE-B0BB-4637CFCB119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217C196-BC1E-0B62-DD06-02861661E2FD}"/>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5" name="Tijdelijke aanduiding voor voettekst 4">
            <a:extLst>
              <a:ext uri="{FF2B5EF4-FFF2-40B4-BE49-F238E27FC236}">
                <a16:creationId xmlns:a16="http://schemas.microsoft.com/office/drawing/2014/main" id="{FDBBF754-2EE3-F962-E928-7131E124520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1612FF9-17CB-38BD-B2C0-1E42AAD29BDF}"/>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167783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AB29833-A4AE-D1EE-A82E-E67BB63EA0F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4A89D2D-2480-B332-7003-7BB8038F8F8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888BD52-ABEC-A656-DAC6-660695E7C526}"/>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5" name="Tijdelijke aanduiding voor voettekst 4">
            <a:extLst>
              <a:ext uri="{FF2B5EF4-FFF2-40B4-BE49-F238E27FC236}">
                <a16:creationId xmlns:a16="http://schemas.microsoft.com/office/drawing/2014/main" id="{01321DF1-0C64-6899-6C5D-6CD558EAFBC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FD0352B-512E-0E0D-4CEF-9565637332DE}"/>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61830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FFF148-A2E0-AE8D-E654-09209D4F2CC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C49892F-21E1-99FE-261A-F64EA7DE630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6FB14CB-940C-6F31-AEFE-693D43EA9831}"/>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5" name="Tijdelijke aanduiding voor voettekst 4">
            <a:extLst>
              <a:ext uri="{FF2B5EF4-FFF2-40B4-BE49-F238E27FC236}">
                <a16:creationId xmlns:a16="http://schemas.microsoft.com/office/drawing/2014/main" id="{05C2BB5E-31EC-6CBB-BB1F-73E849671B6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0859261-8D5E-8181-493F-F4791B79FA67}"/>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258943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C306C-6556-FCF1-DAB5-E73DA08594E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8FC6942-AE1D-0C2D-39E8-61BF7F9BA5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307B906-4988-2CC1-54A5-9808DB32983E}"/>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5" name="Tijdelijke aanduiding voor voettekst 4">
            <a:extLst>
              <a:ext uri="{FF2B5EF4-FFF2-40B4-BE49-F238E27FC236}">
                <a16:creationId xmlns:a16="http://schemas.microsoft.com/office/drawing/2014/main" id="{BB85A526-48CB-C6D5-0853-664DFB58CC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B57401F-5519-C267-2649-37D3E0F63472}"/>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277923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1B808-87D6-BE89-4B5E-7B327914AE9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C9B5F8E-C416-749E-8D0F-5B178C657F6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B4BD377-0895-4041-1DDC-8510B8A8C94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5495AF3-C58A-6B7F-F866-511D0631349E}"/>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6" name="Tijdelijke aanduiding voor voettekst 5">
            <a:extLst>
              <a:ext uri="{FF2B5EF4-FFF2-40B4-BE49-F238E27FC236}">
                <a16:creationId xmlns:a16="http://schemas.microsoft.com/office/drawing/2014/main" id="{2DA7CFC3-FC41-517A-2B01-17AB3C463FD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C700570-FD12-9E27-9F73-E01082D76A5F}"/>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237906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74C07-1E36-AE88-A5F1-E70F6209C59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6FBBD6B-1A35-29DB-E1A9-0A768EFCE9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617B07A-6917-7E58-3B15-BBDC5229A67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7705AB7-A82B-2074-BCCB-8F21855E73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ADEE9AF-7EBE-D7C2-60BC-AB022F7BBA8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ADB19C9-0CF9-5564-CFA7-268CDF21987E}"/>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8" name="Tijdelijke aanduiding voor voettekst 7">
            <a:extLst>
              <a:ext uri="{FF2B5EF4-FFF2-40B4-BE49-F238E27FC236}">
                <a16:creationId xmlns:a16="http://schemas.microsoft.com/office/drawing/2014/main" id="{EB2156DC-2CED-45B6-4951-45BF20E662F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1162D18-761B-157A-3FC1-DCDA79572438}"/>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78565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1C468D-8104-FB54-41FE-43EAE5C1889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E78AE87-1CC7-6B8A-59CA-5BFD8976552A}"/>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4" name="Tijdelijke aanduiding voor voettekst 3">
            <a:extLst>
              <a:ext uri="{FF2B5EF4-FFF2-40B4-BE49-F238E27FC236}">
                <a16:creationId xmlns:a16="http://schemas.microsoft.com/office/drawing/2014/main" id="{38F9134F-25CE-8288-1E5D-FB533B84436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5056A8E-53A0-1DC2-B3FC-DB2DC910417F}"/>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169613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7F8A1B7-5B90-7A07-09F8-4CFE0AEEFC6B}"/>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3" name="Tijdelijke aanduiding voor voettekst 2">
            <a:extLst>
              <a:ext uri="{FF2B5EF4-FFF2-40B4-BE49-F238E27FC236}">
                <a16:creationId xmlns:a16="http://schemas.microsoft.com/office/drawing/2014/main" id="{8C786192-D20D-CB32-EE21-D77C0985670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521EE57-15D7-E656-93DB-A3E9B632F87C}"/>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1696646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D540C4-D191-CB69-26AE-DAB4EF61448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5059714-E4B3-86B3-315E-9C91378796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D399495-A7E8-71D5-9FCC-1C5ABB3AE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3B4016E-FB20-9014-5785-B7B4181F6D14}"/>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6" name="Tijdelijke aanduiding voor voettekst 5">
            <a:extLst>
              <a:ext uri="{FF2B5EF4-FFF2-40B4-BE49-F238E27FC236}">
                <a16:creationId xmlns:a16="http://schemas.microsoft.com/office/drawing/2014/main" id="{92EED144-4FAA-8F57-C8E0-9B9B890CDF7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2265899-74F7-AB4C-775A-5264542626F1}"/>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361748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CAA5D4-3AE1-87DA-E126-EF839DCC671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7F616FE-AAB6-3D5F-B491-9938E9C3F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4BB4647-39B5-00E7-748B-4543930861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91CBF09-24C1-933D-1799-7771F1FBDCF6}"/>
              </a:ext>
            </a:extLst>
          </p:cNvPr>
          <p:cNvSpPr>
            <a:spLocks noGrp="1"/>
          </p:cNvSpPr>
          <p:nvPr>
            <p:ph type="dt" sz="half" idx="10"/>
          </p:nvPr>
        </p:nvSpPr>
        <p:spPr/>
        <p:txBody>
          <a:bodyPr/>
          <a:lstStyle/>
          <a:p>
            <a:fld id="{060B5779-C14E-496F-B8A1-FBB2A7B5E66C}" type="datetimeFigureOut">
              <a:rPr lang="nl-NL" smtClean="0"/>
              <a:t>21-9-2022</a:t>
            </a:fld>
            <a:endParaRPr lang="nl-NL"/>
          </a:p>
        </p:txBody>
      </p:sp>
      <p:sp>
        <p:nvSpPr>
          <p:cNvPr id="6" name="Tijdelijke aanduiding voor voettekst 5">
            <a:extLst>
              <a:ext uri="{FF2B5EF4-FFF2-40B4-BE49-F238E27FC236}">
                <a16:creationId xmlns:a16="http://schemas.microsoft.com/office/drawing/2014/main" id="{99E83302-238E-F1BF-E72B-D73313332D2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A5F4CE2-AF31-96A2-3F32-1B5CE705F990}"/>
              </a:ext>
            </a:extLst>
          </p:cNvPr>
          <p:cNvSpPr>
            <a:spLocks noGrp="1"/>
          </p:cNvSpPr>
          <p:nvPr>
            <p:ph type="sldNum" sz="quarter" idx="12"/>
          </p:nvPr>
        </p:nvSpPr>
        <p:spPr/>
        <p:txBody>
          <a:bodyPr/>
          <a:lstStyle/>
          <a:p>
            <a:fld id="{CDF25FBB-4202-42C8-972E-0B55B4AD91B1}" type="slidenum">
              <a:rPr lang="nl-NL" smtClean="0"/>
              <a:t>‹nr.›</a:t>
            </a:fld>
            <a:endParaRPr lang="nl-NL"/>
          </a:p>
        </p:txBody>
      </p:sp>
    </p:spTree>
    <p:extLst>
      <p:ext uri="{BB962C8B-B14F-4D97-AF65-F5344CB8AC3E}">
        <p14:creationId xmlns:p14="http://schemas.microsoft.com/office/powerpoint/2010/main" val="172851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A760C6D-D6C3-9E6B-8ECF-7921F4B88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DEAB300-D8B5-8200-4942-142EA1D1E4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B7E2C0-17ED-B7A7-86CC-34F6AA3EE3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B5779-C14E-496F-B8A1-FBB2A7B5E66C}" type="datetimeFigureOut">
              <a:rPr lang="nl-NL" smtClean="0"/>
              <a:t>21-9-2022</a:t>
            </a:fld>
            <a:endParaRPr lang="nl-NL"/>
          </a:p>
        </p:txBody>
      </p:sp>
      <p:sp>
        <p:nvSpPr>
          <p:cNvPr id="5" name="Tijdelijke aanduiding voor voettekst 4">
            <a:extLst>
              <a:ext uri="{FF2B5EF4-FFF2-40B4-BE49-F238E27FC236}">
                <a16:creationId xmlns:a16="http://schemas.microsoft.com/office/drawing/2014/main" id="{2C8A7F0E-9626-3AB5-91B5-3A1468453F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473F3B0-06CC-6AE0-C17C-D0AEA2F105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25FBB-4202-42C8-972E-0B55B4AD91B1}" type="slidenum">
              <a:rPr lang="nl-NL" smtClean="0"/>
              <a:t>‹nr.›</a:t>
            </a:fld>
            <a:endParaRPr lang="nl-NL"/>
          </a:p>
        </p:txBody>
      </p:sp>
    </p:spTree>
    <p:extLst>
      <p:ext uri="{BB962C8B-B14F-4D97-AF65-F5344CB8AC3E}">
        <p14:creationId xmlns:p14="http://schemas.microsoft.com/office/powerpoint/2010/main" val="3497799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hEtb2FQNkUE?feature=oembe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K3znEm8DAiI?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F28E930C-C5FB-3BD7-B7A9-032897BD5993}"/>
              </a:ext>
            </a:extLst>
          </p:cNvPr>
          <p:cNvSpPr>
            <a:spLocks noGrp="1"/>
          </p:cNvSpPr>
          <p:nvPr>
            <p:ph type="ctrTitle"/>
          </p:nvPr>
        </p:nvSpPr>
        <p:spPr>
          <a:xfrm>
            <a:off x="3215729" y="1764407"/>
            <a:ext cx="5760846" cy="2310312"/>
          </a:xfrm>
        </p:spPr>
        <p:txBody>
          <a:bodyPr>
            <a:normAutofit/>
          </a:bodyPr>
          <a:lstStyle/>
          <a:p>
            <a:r>
              <a:rPr lang="nl-NL" sz="5200" dirty="0">
                <a:solidFill>
                  <a:schemeClr val="tx2"/>
                </a:solidFill>
              </a:rPr>
              <a:t>Hooi en rouwtaken</a:t>
            </a:r>
          </a:p>
        </p:txBody>
      </p:sp>
      <p:sp>
        <p:nvSpPr>
          <p:cNvPr id="3" name="Ondertitel 2">
            <a:extLst>
              <a:ext uri="{FF2B5EF4-FFF2-40B4-BE49-F238E27FC236}">
                <a16:creationId xmlns:a16="http://schemas.microsoft.com/office/drawing/2014/main" id="{DF66A3A3-B27E-5C8D-F4B2-27986AD98AA2}"/>
              </a:ext>
            </a:extLst>
          </p:cNvPr>
          <p:cNvSpPr>
            <a:spLocks noGrp="1"/>
          </p:cNvSpPr>
          <p:nvPr>
            <p:ph type="subTitle" idx="1"/>
          </p:nvPr>
        </p:nvSpPr>
        <p:spPr>
          <a:xfrm>
            <a:off x="3215729" y="4165152"/>
            <a:ext cx="5760846" cy="682079"/>
          </a:xfrm>
        </p:spPr>
        <p:txBody>
          <a:bodyPr>
            <a:normAutofit/>
          </a:bodyPr>
          <a:lstStyle/>
          <a:p>
            <a:r>
              <a:rPr lang="nl-NL">
                <a:solidFill>
                  <a:schemeClr val="tx2"/>
                </a:solidFill>
              </a:rPr>
              <a:t>Leonie Derksen</a:t>
            </a:r>
          </a:p>
        </p:txBody>
      </p:sp>
    </p:spTree>
    <p:extLst>
      <p:ext uri="{BB962C8B-B14F-4D97-AF65-F5344CB8AC3E}">
        <p14:creationId xmlns:p14="http://schemas.microsoft.com/office/powerpoint/2010/main" val="2650603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el 1">
            <a:extLst>
              <a:ext uri="{FF2B5EF4-FFF2-40B4-BE49-F238E27FC236}">
                <a16:creationId xmlns:a16="http://schemas.microsoft.com/office/drawing/2014/main" id="{38AC712B-AFCF-6C7F-0891-82046BDD44B1}"/>
              </a:ext>
            </a:extLst>
          </p:cNvPr>
          <p:cNvSpPr>
            <a:spLocks noGrp="1"/>
          </p:cNvSpPr>
          <p:nvPr>
            <p:ph type="title"/>
          </p:nvPr>
        </p:nvSpPr>
        <p:spPr>
          <a:xfrm>
            <a:off x="804672" y="1243013"/>
            <a:ext cx="3855720" cy="4371974"/>
          </a:xfrm>
        </p:spPr>
        <p:txBody>
          <a:bodyPr>
            <a:normAutofit/>
          </a:bodyPr>
          <a:lstStyle/>
          <a:p>
            <a:r>
              <a:rPr lang="nl-NL" sz="3600" dirty="0">
                <a:solidFill>
                  <a:schemeClr val="tx2"/>
                </a:solidFill>
              </a:rPr>
              <a:t>Levend verlies, chronisch verlies</a:t>
            </a:r>
          </a:p>
        </p:txBody>
      </p:sp>
      <p:grpSp>
        <p:nvGrpSpPr>
          <p:cNvPr id="20"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1"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jdelijke aanduiding voor inhoud 2">
            <a:extLst>
              <a:ext uri="{FF2B5EF4-FFF2-40B4-BE49-F238E27FC236}">
                <a16:creationId xmlns:a16="http://schemas.microsoft.com/office/drawing/2014/main" id="{7B5A49AE-64D9-FC76-B129-81CCAE9608DB}"/>
              </a:ext>
            </a:extLst>
          </p:cNvPr>
          <p:cNvSpPr>
            <a:spLocks noGrp="1"/>
          </p:cNvSpPr>
          <p:nvPr>
            <p:ph idx="1"/>
          </p:nvPr>
        </p:nvSpPr>
        <p:spPr>
          <a:xfrm>
            <a:off x="6632812" y="1032987"/>
            <a:ext cx="4919108" cy="4792027"/>
          </a:xfrm>
        </p:spPr>
        <p:txBody>
          <a:bodyPr anchor="ctr">
            <a:normAutofit/>
          </a:bodyPr>
          <a:lstStyle/>
          <a:p>
            <a:pPr>
              <a:defRPr/>
            </a:pPr>
            <a:r>
              <a:rPr kumimoji="0" lang="nl-NL" sz="2000" b="0" i="0" u="none" strike="noStrike" kern="1200" cap="none" spc="0" normalizeH="0" baseline="0" noProof="0" dirty="0">
                <a:ln>
                  <a:noFill/>
                </a:ln>
                <a:solidFill>
                  <a:schemeClr val="tx2"/>
                </a:solidFill>
                <a:effectLst/>
                <a:uLnTx/>
                <a:uFillTx/>
                <a:latin typeface="Tahoma" panose="020B0604030504040204" pitchFamily="34" charset="0"/>
                <a:ea typeface="Tahoma" panose="020B0604030504040204" pitchFamily="34" charset="0"/>
                <a:cs typeface="Tahoma" panose="020B0604030504040204" pitchFamily="34" charset="0"/>
              </a:rPr>
              <a:t>Het is diffuus. Het exacte beginpunt is moeilijk te definiëren</a:t>
            </a:r>
          </a:p>
          <a:p>
            <a:pPr>
              <a:defRPr/>
            </a:pPr>
            <a:r>
              <a:rPr kumimoji="0" lang="nl-NL" sz="2000" b="0" i="0" u="none" strike="noStrike" kern="1200" cap="none" spc="0" normalizeH="0" baseline="0" noProof="0" dirty="0">
                <a:ln>
                  <a:noFill/>
                </a:ln>
                <a:solidFill>
                  <a:schemeClr val="tx2"/>
                </a:solidFill>
                <a:effectLst/>
                <a:uLnTx/>
                <a:uFillTx/>
                <a:latin typeface="Tahoma" panose="020B0604030504040204" pitchFamily="34" charset="0"/>
                <a:ea typeface="Tahoma" panose="020B0604030504040204" pitchFamily="34" charset="0"/>
                <a:cs typeface="Tahoma" panose="020B0604030504040204" pitchFamily="34" charset="0"/>
              </a:rPr>
              <a:t>Het verlies is niet als onomkeerbaar te zien.</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schemeClr val="tx2"/>
                </a:solidFill>
                <a:effectLst/>
                <a:uLnTx/>
                <a:uFillTx/>
                <a:latin typeface="Tahoma" panose="020B0604030504040204" pitchFamily="34" charset="0"/>
                <a:ea typeface="Tahoma" panose="020B0604030504040204" pitchFamily="34" charset="0"/>
                <a:cs typeface="Tahoma" panose="020B0604030504040204" pitchFamily="34" charset="0"/>
              </a:rPr>
              <a:t>Nieuwe situaties geven opnieuw verlies.</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schemeClr val="tx2"/>
                </a:solidFill>
                <a:effectLst/>
                <a:uLnTx/>
                <a:uFillTx/>
                <a:latin typeface="Tahoma" panose="020B0604030504040204" pitchFamily="34" charset="0"/>
                <a:ea typeface="Tahoma" panose="020B0604030504040204" pitchFamily="34" charset="0"/>
                <a:cs typeface="Tahoma" panose="020B0604030504040204" pitchFamily="34" charset="0"/>
              </a:rPr>
              <a:t>Anticiperend verlies; dat wat nog komen gaat.</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schemeClr val="tx2"/>
                </a:solidFill>
                <a:effectLst/>
                <a:uLnTx/>
                <a:uFillTx/>
                <a:latin typeface="Tahoma" panose="020B0604030504040204" pitchFamily="34" charset="0"/>
                <a:ea typeface="Tahoma" panose="020B0604030504040204" pitchFamily="34" charset="0"/>
                <a:cs typeface="Tahoma" panose="020B0604030504040204" pitchFamily="34" charset="0"/>
              </a:rPr>
              <a:t>Is chronisch verlies dat intenser kan worden en toenemen.</a:t>
            </a:r>
          </a:p>
          <a:p>
            <a:pPr marL="0" marR="0" lvl="0" indent="0" defTabSz="914400" rtl="0" eaLnBrk="1" fontAlgn="auto" latinLnBrk="0" hangingPunct="1">
              <a:spcBef>
                <a:spcPts val="1000"/>
              </a:spcBef>
              <a:spcAft>
                <a:spcPts val="0"/>
              </a:spcAft>
              <a:buClrTx/>
              <a:buSzTx/>
              <a:buNone/>
              <a:tabLst/>
              <a:defRPr/>
            </a:pPr>
            <a:endParaRPr kumimoji="0" lang="nl-NL" sz="2000" b="0" i="0" u="none" strike="noStrike" kern="1200" cap="none" spc="0" normalizeH="0" baseline="0" noProof="0" dirty="0">
              <a:ln>
                <a:noFill/>
              </a:ln>
              <a:solidFill>
                <a:schemeClr val="tx2"/>
              </a:solidFill>
              <a:effectLst/>
              <a:uLnTx/>
              <a:uFillTx/>
              <a:latin typeface="Tahoma" panose="020B0604030504040204" pitchFamily="34" charset="0"/>
              <a:ea typeface="Tahoma" panose="020B0604030504040204" pitchFamily="34" charset="0"/>
              <a:cs typeface="Tahoma" panose="020B0604030504040204" pitchFamily="34" charset="0"/>
            </a:endParaRPr>
          </a:p>
          <a:p>
            <a:pPr marL="0" indent="0">
              <a:buNone/>
            </a:pPr>
            <a:endParaRPr lang="nl-NL" sz="2000" dirty="0">
              <a:solidFill>
                <a:schemeClr val="tx2"/>
              </a:solidFill>
            </a:endParaRPr>
          </a:p>
        </p:txBody>
      </p:sp>
    </p:spTree>
    <p:extLst>
      <p:ext uri="{BB962C8B-B14F-4D97-AF65-F5344CB8AC3E}">
        <p14:creationId xmlns:p14="http://schemas.microsoft.com/office/powerpoint/2010/main" val="14594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C9BAD000-7839-C587-B0AD-F41746555422}"/>
              </a:ext>
            </a:extLst>
          </p:cNvPr>
          <p:cNvSpPr>
            <a:spLocks noGrp="1"/>
          </p:cNvSpPr>
          <p:nvPr>
            <p:ph type="title"/>
          </p:nvPr>
        </p:nvSpPr>
        <p:spPr>
          <a:xfrm>
            <a:off x="3027924" y="991261"/>
            <a:ext cx="5754696" cy="1837349"/>
          </a:xfrm>
        </p:spPr>
        <p:txBody>
          <a:bodyPr>
            <a:normAutofit/>
          </a:bodyPr>
          <a:lstStyle/>
          <a:p>
            <a:pPr algn="ctr"/>
            <a:endParaRPr lang="nl-NL" sz="3600">
              <a:solidFill>
                <a:schemeClr val="tx2"/>
              </a:solidFill>
            </a:endParaRPr>
          </a:p>
        </p:txBody>
      </p:sp>
      <p:sp>
        <p:nvSpPr>
          <p:cNvPr id="3" name="Tijdelijke aanduiding voor inhoud 2">
            <a:extLst>
              <a:ext uri="{FF2B5EF4-FFF2-40B4-BE49-F238E27FC236}">
                <a16:creationId xmlns:a16="http://schemas.microsoft.com/office/drawing/2014/main" id="{2591BAB2-3C61-F692-C9BE-C6E0A0B5A421}"/>
              </a:ext>
            </a:extLst>
          </p:cNvPr>
          <p:cNvSpPr>
            <a:spLocks noGrp="1"/>
          </p:cNvSpPr>
          <p:nvPr>
            <p:ph idx="1"/>
          </p:nvPr>
        </p:nvSpPr>
        <p:spPr>
          <a:xfrm>
            <a:off x="3050412" y="2979336"/>
            <a:ext cx="5709721" cy="2430864"/>
          </a:xfrm>
        </p:spPr>
        <p:txBody>
          <a:bodyPr anchor="t">
            <a:normAutofit/>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nl-NL" sz="2000" b="0" i="0" u="none" strike="noStrike" kern="1200" cap="none" spc="0" normalizeH="0" baseline="0" noProof="0">
                <a:ln>
                  <a:noFill/>
                </a:ln>
                <a:solidFill>
                  <a:schemeClr val="tx2"/>
                </a:solidFill>
                <a:effectLst/>
                <a:uLnTx/>
                <a:uFillTx/>
                <a:latin typeface="Tahoma" panose="020B0604030504040204" pitchFamily="34" charset="0"/>
                <a:ea typeface="Tahoma" panose="020B0604030504040204" pitchFamily="34" charset="0"/>
                <a:cs typeface="Tahoma" panose="020B0604030504040204" pitchFamily="34" charset="0"/>
              </a:rPr>
              <a:t>Men ervaart de (nieuwe) beperkingen elke dag</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nl-NL" sz="2000" b="0" i="0" u="none" strike="noStrike" kern="1200" cap="none" spc="0" normalizeH="0" baseline="0" noProof="0">
                <a:ln>
                  <a:noFill/>
                </a:ln>
                <a:solidFill>
                  <a:schemeClr val="tx2"/>
                </a:solidFill>
                <a:effectLst/>
                <a:uLnTx/>
                <a:uFillTx/>
                <a:latin typeface="Tahoma" panose="020B0604030504040204" pitchFamily="34" charset="0"/>
                <a:ea typeface="Tahoma" panose="020B0604030504040204" pitchFamily="34" charset="0"/>
                <a:cs typeface="Tahoma" panose="020B0604030504040204" pitchFamily="34" charset="0"/>
              </a:rPr>
              <a:t>Voor de omgeving wordt het gewoon, voor de getroffenen niet.</a:t>
            </a:r>
          </a:p>
          <a:p>
            <a:r>
              <a:rPr lang="nl-NL" sz="2000">
                <a:solidFill>
                  <a:schemeClr val="tx2"/>
                </a:solidFill>
              </a:rPr>
              <a:t>Onzichtbaar verlies</a:t>
            </a:r>
          </a:p>
          <a:p>
            <a:endParaRPr lang="nl-NL" sz="2000">
              <a:solidFill>
                <a:schemeClr val="tx2"/>
              </a:solidFill>
            </a:endParaRPr>
          </a:p>
          <a:p>
            <a:r>
              <a:rPr lang="nl-NL" sz="2000">
                <a:solidFill>
                  <a:schemeClr val="tx2"/>
                </a:solidFill>
              </a:rPr>
              <a:t>Erkenning van de omgeving ontbreekt</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4665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FC669AC9-8A8D-14BA-47F4-02A873544D7D}"/>
              </a:ext>
            </a:extLst>
          </p:cNvPr>
          <p:cNvSpPr>
            <a:spLocks noGrp="1"/>
          </p:cNvSpPr>
          <p:nvPr>
            <p:ph type="title"/>
          </p:nvPr>
        </p:nvSpPr>
        <p:spPr>
          <a:xfrm>
            <a:off x="804672" y="2053641"/>
            <a:ext cx="3669161" cy="2760098"/>
          </a:xfrm>
        </p:spPr>
        <p:txBody>
          <a:bodyPr>
            <a:normAutofit/>
          </a:bodyPr>
          <a:lstStyle/>
          <a:p>
            <a:r>
              <a:rPr lang="nl-NL" sz="4000" dirty="0">
                <a:solidFill>
                  <a:schemeClr val="tx2"/>
                </a:solidFill>
              </a:rPr>
              <a:t>Omgaan met pijn, gevoelens en gedachten</a:t>
            </a:r>
          </a:p>
        </p:txBody>
      </p:sp>
      <p:sp>
        <p:nvSpPr>
          <p:cNvPr id="3" name="Tijdelijke aanduiding voor inhoud 2">
            <a:extLst>
              <a:ext uri="{FF2B5EF4-FFF2-40B4-BE49-F238E27FC236}">
                <a16:creationId xmlns:a16="http://schemas.microsoft.com/office/drawing/2014/main" id="{C791356F-7ADD-59EB-1D17-CFE7D9DDADF9}"/>
              </a:ext>
            </a:extLst>
          </p:cNvPr>
          <p:cNvSpPr>
            <a:spLocks noGrp="1"/>
          </p:cNvSpPr>
          <p:nvPr>
            <p:ph idx="1"/>
          </p:nvPr>
        </p:nvSpPr>
        <p:spPr>
          <a:xfrm>
            <a:off x="6090574" y="801866"/>
            <a:ext cx="5306084" cy="5230634"/>
          </a:xfrm>
          <a:noFill/>
          <a:ln>
            <a:noFill/>
          </a:ln>
        </p:spPr>
        <p:txBody>
          <a:bodyPr anchor="ctr">
            <a:normAutofit/>
          </a:bodyPr>
          <a:lstStyle/>
          <a:p>
            <a:pPr marL="0" indent="0">
              <a:buNone/>
            </a:pPr>
            <a:r>
              <a:rPr lang="nl-NL" sz="1800" dirty="0">
                <a:solidFill>
                  <a:schemeClr val="tx2"/>
                </a:solidFill>
              </a:rPr>
              <a:t>                  </a:t>
            </a:r>
          </a:p>
          <a:p>
            <a:endParaRPr lang="nl-NL" sz="1800" dirty="0">
              <a:solidFill>
                <a:schemeClr val="tx2"/>
              </a:solidFill>
            </a:endParaRPr>
          </a:p>
          <a:p>
            <a:endParaRPr lang="nl-NL" sz="1800" dirty="0">
              <a:solidFill>
                <a:schemeClr val="tx2"/>
              </a:solidFill>
            </a:endParaRPr>
          </a:p>
          <a:p>
            <a:endParaRPr lang="nl-NL" sz="1800" dirty="0">
              <a:solidFill>
                <a:schemeClr val="tx2"/>
              </a:solidFill>
            </a:endParaRPr>
          </a:p>
          <a:p>
            <a:pPr marL="0" indent="0">
              <a:buNone/>
            </a:pPr>
            <a:endParaRPr lang="nl-NL" sz="1800" dirty="0">
              <a:solidFill>
                <a:schemeClr val="tx2"/>
              </a:solidFill>
            </a:endParaRPr>
          </a:p>
        </p:txBody>
      </p:sp>
      <p:pic>
        <p:nvPicPr>
          <p:cNvPr id="1026" name="Picture 2" descr="De bronafbeelding bekijken">
            <a:extLst>
              <a:ext uri="{FF2B5EF4-FFF2-40B4-BE49-F238E27FC236}">
                <a16:creationId xmlns:a16="http://schemas.microsoft.com/office/drawing/2014/main" id="{0F069DC8-2953-4262-F3EE-2E29B395F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0838" y="2314576"/>
            <a:ext cx="428625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409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D7B60A22-FF49-1185-497D-DC1179315C55}"/>
              </a:ext>
            </a:extLst>
          </p:cNvPr>
          <p:cNvSpPr>
            <a:spLocks noGrp="1"/>
          </p:cNvSpPr>
          <p:nvPr>
            <p:ph type="title"/>
          </p:nvPr>
        </p:nvSpPr>
        <p:spPr>
          <a:xfrm>
            <a:off x="3027924" y="991261"/>
            <a:ext cx="5754696" cy="1837349"/>
          </a:xfrm>
        </p:spPr>
        <p:txBody>
          <a:bodyPr>
            <a:normAutofit/>
          </a:bodyPr>
          <a:lstStyle/>
          <a:p>
            <a:pPr algn="ctr"/>
            <a:r>
              <a:rPr lang="nl-NL" sz="3600">
                <a:solidFill>
                  <a:schemeClr val="tx2"/>
                </a:solidFill>
              </a:rPr>
              <a:t>Het is beter om er niet meer aan te denken of over te praten</a:t>
            </a:r>
          </a:p>
        </p:txBody>
      </p:sp>
      <p:sp>
        <p:nvSpPr>
          <p:cNvPr id="3" name="Tijdelijke aanduiding voor inhoud 2">
            <a:extLst>
              <a:ext uri="{FF2B5EF4-FFF2-40B4-BE49-F238E27FC236}">
                <a16:creationId xmlns:a16="http://schemas.microsoft.com/office/drawing/2014/main" id="{ECF06823-090B-D7D0-6EA2-33AB258E6B37}"/>
              </a:ext>
            </a:extLst>
          </p:cNvPr>
          <p:cNvSpPr>
            <a:spLocks noGrp="1"/>
          </p:cNvSpPr>
          <p:nvPr>
            <p:ph idx="1"/>
          </p:nvPr>
        </p:nvSpPr>
        <p:spPr>
          <a:xfrm>
            <a:off x="3050412" y="2979336"/>
            <a:ext cx="5709721" cy="2430864"/>
          </a:xfrm>
        </p:spPr>
        <p:txBody>
          <a:bodyPr anchor="t">
            <a:normAutofit/>
          </a:bodyPr>
          <a:lstStyle/>
          <a:p>
            <a:pPr marL="0" indent="0">
              <a:buNone/>
            </a:pPr>
            <a:endParaRPr lang="nl-NL" sz="1700" dirty="0">
              <a:solidFill>
                <a:schemeClr val="tx2"/>
              </a:solidFill>
            </a:endParaRPr>
          </a:p>
          <a:p>
            <a:pPr marL="0" indent="0">
              <a:buNone/>
            </a:pPr>
            <a:r>
              <a:rPr lang="nl-NL" sz="1700" dirty="0">
                <a:solidFill>
                  <a:schemeClr val="tx2"/>
                </a:solidFill>
              </a:rPr>
              <a:t>48% van ouders met overleden kinderen veranderde in het jaar na het sterven van hun kind van huisarts omdat de arts in de consulten daarna niet over het overlijden van het kind had gesproken.</a:t>
            </a:r>
          </a:p>
          <a:p>
            <a:pPr marL="0" indent="0">
              <a:buNone/>
            </a:pPr>
            <a:endParaRPr lang="nl-NL" sz="1700" dirty="0">
              <a:solidFill>
                <a:schemeClr val="tx2"/>
              </a:solidFill>
            </a:endParaRPr>
          </a:p>
          <a:p>
            <a:pPr marL="0" indent="0">
              <a:buNone/>
            </a:pPr>
            <a:r>
              <a:rPr lang="nl-NL" sz="1700" dirty="0">
                <a:solidFill>
                  <a:schemeClr val="tx2"/>
                </a:solidFill>
              </a:rPr>
              <a:t>Ook in de meest moeilijke momenten van het leven zijn er herinneringen aan waardevolle ervaringen.</a:t>
            </a:r>
          </a:p>
          <a:p>
            <a:pPr marL="0" indent="0">
              <a:buNone/>
            </a:pPr>
            <a:endParaRPr lang="nl-NL" sz="1700" dirty="0">
              <a:solidFill>
                <a:schemeClr val="tx2"/>
              </a:solidFill>
            </a:endParaRPr>
          </a:p>
          <a:p>
            <a:pPr marL="0" indent="0">
              <a:buNone/>
            </a:pPr>
            <a:endParaRPr lang="nl-NL" sz="1700" dirty="0">
              <a:solidFill>
                <a:schemeClr val="tx2"/>
              </a:solidFill>
            </a:endParaRPr>
          </a:p>
          <a:p>
            <a:pPr marL="0" indent="0">
              <a:buNone/>
            </a:pPr>
            <a:endParaRPr lang="nl-NL" sz="1700" dirty="0">
              <a:solidFill>
                <a:schemeClr val="tx2"/>
              </a:solidFill>
            </a:endParaRPr>
          </a:p>
          <a:p>
            <a:pPr marL="0" indent="0">
              <a:buNone/>
            </a:pPr>
            <a:endParaRPr lang="nl-NL" sz="1700" dirty="0">
              <a:solidFill>
                <a:schemeClr val="tx2"/>
              </a:solidFill>
            </a:endParaRPr>
          </a:p>
          <a:p>
            <a:pPr marL="0" indent="0">
              <a:buNone/>
            </a:pPr>
            <a:endParaRPr lang="nl-NL" sz="17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9450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7B1EF001-2030-503B-860B-E64763516D91}"/>
              </a:ext>
            </a:extLst>
          </p:cNvPr>
          <p:cNvSpPr>
            <a:spLocks noGrp="1"/>
          </p:cNvSpPr>
          <p:nvPr>
            <p:ph type="title"/>
          </p:nvPr>
        </p:nvSpPr>
        <p:spPr>
          <a:xfrm>
            <a:off x="640080" y="1243013"/>
            <a:ext cx="3855720" cy="4371974"/>
          </a:xfrm>
        </p:spPr>
        <p:txBody>
          <a:bodyPr>
            <a:normAutofit/>
          </a:bodyPr>
          <a:lstStyle/>
          <a:p>
            <a:r>
              <a:rPr lang="nl-NL" sz="3600" dirty="0">
                <a:solidFill>
                  <a:schemeClr val="tx2"/>
                </a:solidFill>
              </a:rPr>
              <a:t>Verkennen van het leven met het gemis</a:t>
            </a:r>
            <a:br>
              <a:rPr lang="nl-NL" sz="3600" dirty="0">
                <a:solidFill>
                  <a:schemeClr val="tx2"/>
                </a:solidFill>
              </a:rPr>
            </a:br>
            <a:r>
              <a:rPr lang="nl-NL" sz="3600" dirty="0">
                <a:solidFill>
                  <a:schemeClr val="tx2"/>
                </a:solidFill>
              </a:rPr>
              <a:t>De draad van het leven weer oppakken</a:t>
            </a:r>
          </a:p>
        </p:txBody>
      </p:sp>
      <p:pic>
        <p:nvPicPr>
          <p:cNvPr id="4" name="Picture 2" descr="De bronafbeelding bekijken">
            <a:extLst>
              <a:ext uri="{FF2B5EF4-FFF2-40B4-BE49-F238E27FC236}">
                <a16:creationId xmlns:a16="http://schemas.microsoft.com/office/drawing/2014/main" id="{EB268DE8-27BA-A836-5B25-319DB48D02CE}"/>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62285"/>
          <a:stretch/>
        </p:blipFill>
        <p:spPr bwMode="auto">
          <a:xfrm>
            <a:off x="7026667" y="342370"/>
            <a:ext cx="3978501" cy="671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418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A0ACB55F-64E2-8B8C-4722-6BA0E30B86E4}"/>
              </a:ext>
            </a:extLst>
          </p:cNvPr>
          <p:cNvSpPr>
            <a:spLocks noGrp="1"/>
          </p:cNvSpPr>
          <p:nvPr>
            <p:ph type="title"/>
          </p:nvPr>
        </p:nvSpPr>
        <p:spPr>
          <a:xfrm>
            <a:off x="3027924" y="991261"/>
            <a:ext cx="5754696" cy="1837349"/>
          </a:xfrm>
        </p:spPr>
        <p:txBody>
          <a:bodyPr>
            <a:normAutofit/>
          </a:bodyPr>
          <a:lstStyle/>
          <a:p>
            <a:pPr algn="ctr"/>
            <a:r>
              <a:rPr lang="nl-NL" sz="3600">
                <a:solidFill>
                  <a:schemeClr val="tx2"/>
                </a:solidFill>
              </a:rPr>
              <a:t>Falen ??</a:t>
            </a:r>
          </a:p>
        </p:txBody>
      </p:sp>
      <p:sp>
        <p:nvSpPr>
          <p:cNvPr id="3" name="Tijdelijke aanduiding voor inhoud 2">
            <a:extLst>
              <a:ext uri="{FF2B5EF4-FFF2-40B4-BE49-F238E27FC236}">
                <a16:creationId xmlns:a16="http://schemas.microsoft.com/office/drawing/2014/main" id="{B6BBC018-0620-1A7E-FC16-E1B02169B296}"/>
              </a:ext>
            </a:extLst>
          </p:cNvPr>
          <p:cNvSpPr>
            <a:spLocks noGrp="1"/>
          </p:cNvSpPr>
          <p:nvPr>
            <p:ph idx="1"/>
          </p:nvPr>
        </p:nvSpPr>
        <p:spPr>
          <a:xfrm>
            <a:off x="3050412" y="2979336"/>
            <a:ext cx="5709721" cy="2430864"/>
          </a:xfrm>
        </p:spPr>
        <p:txBody>
          <a:bodyPr anchor="t">
            <a:normAutofit/>
          </a:bodyPr>
          <a:lstStyle/>
          <a:p>
            <a:pPr marL="0" indent="0">
              <a:buNone/>
            </a:pPr>
            <a:r>
              <a:rPr lang="nl-NL" sz="2000">
                <a:solidFill>
                  <a:schemeClr val="tx2"/>
                </a:solidFill>
              </a:rPr>
              <a:t>Verkennen en de draad weer oppakken</a:t>
            </a:r>
          </a:p>
          <a:p>
            <a:pPr marL="0" indent="0">
              <a:buNone/>
            </a:pPr>
            <a:endParaRPr lang="nl-NL" sz="2000">
              <a:solidFill>
                <a:schemeClr val="tx2"/>
              </a:solidFill>
            </a:endParaRPr>
          </a:p>
          <a:p>
            <a:pPr marL="0" indent="0">
              <a:buNone/>
            </a:pPr>
            <a:r>
              <a:rPr lang="nl-NL" sz="2000">
                <a:solidFill>
                  <a:schemeClr val="tx2"/>
                </a:solidFill>
              </a:rPr>
              <a:t>Duaal proces. Slingeren tussen herstel en verlies.</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7482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Interview Frank Willem Hogervorst">
            <a:hlinkClick r:id="" action="ppaction://media"/>
            <a:extLst>
              <a:ext uri="{FF2B5EF4-FFF2-40B4-BE49-F238E27FC236}">
                <a16:creationId xmlns:a16="http://schemas.microsoft.com/office/drawing/2014/main" id="{1BD4AFAC-3F3C-76A0-0D78-0DB67B054789}"/>
              </a:ext>
            </a:extLst>
          </p:cNvPr>
          <p:cNvPicPr>
            <a:picLocks noRot="1" noChangeAspect="1"/>
          </p:cNvPicPr>
          <p:nvPr>
            <a:videoFile r:link="rId1"/>
          </p:nvPr>
        </p:nvPicPr>
        <p:blipFill>
          <a:blip r:embed="rId3"/>
          <a:stretch>
            <a:fillRect/>
          </a:stretch>
        </p:blipFill>
        <p:spPr>
          <a:xfrm>
            <a:off x="3208843" y="1554480"/>
            <a:ext cx="6473628" cy="3657600"/>
          </a:xfrm>
          <a:prstGeom prst="rect">
            <a:avLst/>
          </a:prstGeom>
        </p:spPr>
      </p:pic>
    </p:spTree>
    <p:extLst>
      <p:ext uri="{BB962C8B-B14F-4D97-AF65-F5344CB8AC3E}">
        <p14:creationId xmlns:p14="http://schemas.microsoft.com/office/powerpoint/2010/main" val="229936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7B1EF001-2030-503B-860B-E64763516D91}"/>
              </a:ext>
            </a:extLst>
          </p:cNvPr>
          <p:cNvSpPr>
            <a:spLocks noGrp="1"/>
          </p:cNvSpPr>
          <p:nvPr>
            <p:ph type="title"/>
          </p:nvPr>
        </p:nvSpPr>
        <p:spPr>
          <a:xfrm>
            <a:off x="640080" y="1243013"/>
            <a:ext cx="3855720" cy="4371974"/>
          </a:xfrm>
        </p:spPr>
        <p:txBody>
          <a:bodyPr>
            <a:normAutofit/>
          </a:bodyPr>
          <a:lstStyle/>
          <a:p>
            <a:br>
              <a:rPr lang="nl-NL" sz="3600" dirty="0">
                <a:solidFill>
                  <a:schemeClr val="tx2"/>
                </a:solidFill>
              </a:rPr>
            </a:br>
            <a:r>
              <a:rPr lang="nl-NL" sz="3600" dirty="0">
                <a:solidFill>
                  <a:schemeClr val="tx2"/>
                </a:solidFill>
              </a:rPr>
              <a:t>De draad van het leven weer oppakken</a:t>
            </a:r>
          </a:p>
        </p:txBody>
      </p:sp>
      <p:pic>
        <p:nvPicPr>
          <p:cNvPr id="4" name="Picture 2">
            <a:extLst>
              <a:ext uri="{FF2B5EF4-FFF2-40B4-BE49-F238E27FC236}">
                <a16:creationId xmlns:a16="http://schemas.microsoft.com/office/drawing/2014/main" id="{EB268DE8-27BA-A836-5B25-319DB48D02C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31409" r="31409"/>
          <a:stretch/>
        </p:blipFill>
        <p:spPr bwMode="auto">
          <a:xfrm flipV="1">
            <a:off x="10236392" y="-726611"/>
            <a:ext cx="330009" cy="5550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De bronafbeelding bekijken">
            <a:extLst>
              <a:ext uri="{FF2B5EF4-FFF2-40B4-BE49-F238E27FC236}">
                <a16:creationId xmlns:a16="http://schemas.microsoft.com/office/drawing/2014/main" id="{1A69A7E7-493F-C355-15B9-4A2150090F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057" y="1690688"/>
            <a:ext cx="695394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100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838E5FF1-1CFF-F6CB-5FB8-5C60E5FA9624}"/>
              </a:ext>
            </a:extLst>
          </p:cNvPr>
          <p:cNvSpPr>
            <a:spLocks noGrp="1"/>
          </p:cNvSpPr>
          <p:nvPr>
            <p:ph type="title"/>
          </p:nvPr>
        </p:nvSpPr>
        <p:spPr>
          <a:xfrm>
            <a:off x="3033466" y="991261"/>
            <a:ext cx="5754696" cy="1837349"/>
          </a:xfrm>
        </p:spPr>
        <p:txBody>
          <a:bodyPr anchor="ctr">
            <a:normAutofit/>
          </a:bodyPr>
          <a:lstStyle/>
          <a:p>
            <a:pPr algn="ctr"/>
            <a:endParaRPr lang="nl-NL" sz="3600" dirty="0">
              <a:solidFill>
                <a:schemeClr val="tx2"/>
              </a:solidFill>
            </a:endParaRPr>
          </a:p>
        </p:txBody>
      </p:sp>
      <p:sp>
        <p:nvSpPr>
          <p:cNvPr id="3" name="Tijdelijke aanduiding voor inhoud 2">
            <a:extLst>
              <a:ext uri="{FF2B5EF4-FFF2-40B4-BE49-F238E27FC236}">
                <a16:creationId xmlns:a16="http://schemas.microsoft.com/office/drawing/2014/main" id="{1F2A482D-1FD4-4FAA-0FA6-4AC7F83862A2}"/>
              </a:ext>
            </a:extLst>
          </p:cNvPr>
          <p:cNvSpPr>
            <a:spLocks noGrp="1"/>
          </p:cNvSpPr>
          <p:nvPr>
            <p:ph idx="1"/>
          </p:nvPr>
        </p:nvSpPr>
        <p:spPr>
          <a:xfrm>
            <a:off x="3174684" y="2261715"/>
            <a:ext cx="5709721" cy="2581590"/>
          </a:xfrm>
        </p:spPr>
        <p:txBody>
          <a:bodyPr anchor="t">
            <a:normAutofit fontScale="25000" lnSpcReduction="20000"/>
          </a:bodyPr>
          <a:lstStyle/>
          <a:p>
            <a:r>
              <a:rPr lang="nl-NL" sz="6400" dirty="0">
                <a:solidFill>
                  <a:schemeClr val="tx2"/>
                </a:solidFill>
              </a:rPr>
              <a:t>Erkennen en benoemen van verlies en bepalen wat niet verloren is.</a:t>
            </a:r>
          </a:p>
          <a:p>
            <a:r>
              <a:rPr lang="nl-NL" sz="6400" dirty="0">
                <a:solidFill>
                  <a:schemeClr val="tx2"/>
                </a:solidFill>
              </a:rPr>
              <a:t>Erkennen dat er geen perfecte oplossing is.</a:t>
            </a:r>
          </a:p>
          <a:p>
            <a:r>
              <a:rPr lang="nl-NL" sz="6400" dirty="0">
                <a:solidFill>
                  <a:schemeClr val="tx2"/>
                </a:solidFill>
              </a:rPr>
              <a:t>Niet vragen naar opbrengst van verlies, wel oppakken als het genoemd wordt.</a:t>
            </a:r>
          </a:p>
          <a:p>
            <a:r>
              <a:rPr lang="nl-NL" sz="6400" dirty="0">
                <a:solidFill>
                  <a:schemeClr val="tx2"/>
                </a:solidFill>
              </a:rPr>
              <a:t>Educatie over rouw en levend/chronisch verlies.</a:t>
            </a:r>
          </a:p>
          <a:p>
            <a:r>
              <a:rPr lang="nl-NL" sz="6400" dirty="0">
                <a:solidFill>
                  <a:schemeClr val="tx2"/>
                </a:solidFill>
              </a:rPr>
              <a:t>Luisteren!</a:t>
            </a:r>
          </a:p>
          <a:p>
            <a:r>
              <a:rPr lang="nl-NL" sz="6400" dirty="0">
                <a:solidFill>
                  <a:schemeClr val="tx2"/>
                </a:solidFill>
              </a:rPr>
              <a:t> Vragen naar gevoelens en gedachtes. Verleden, heden, toekomst.</a:t>
            </a:r>
          </a:p>
          <a:p>
            <a:r>
              <a:rPr lang="nl-NL" sz="6400" dirty="0">
                <a:solidFill>
                  <a:schemeClr val="tx2"/>
                </a:solidFill>
              </a:rPr>
              <a:t>Impact van ervaringen erkennen. </a:t>
            </a:r>
          </a:p>
          <a:p>
            <a:r>
              <a:rPr lang="nl-NL" sz="6400" dirty="0">
                <a:solidFill>
                  <a:schemeClr val="tx2"/>
                </a:solidFill>
              </a:rPr>
              <a:t>En……..</a:t>
            </a:r>
          </a:p>
          <a:p>
            <a:pPr marL="0" indent="0">
              <a:buNone/>
            </a:pPr>
            <a:endParaRPr lang="nl-NL" sz="1000" dirty="0">
              <a:solidFill>
                <a:schemeClr val="tx2"/>
              </a:solidFill>
            </a:endParaRPr>
          </a:p>
          <a:p>
            <a:endParaRPr lang="nl-NL" sz="1000" dirty="0">
              <a:solidFill>
                <a:schemeClr val="tx2"/>
              </a:solidFill>
            </a:endParaRPr>
          </a:p>
          <a:p>
            <a:pPr marL="0" indent="0">
              <a:buNone/>
            </a:pPr>
            <a:r>
              <a:rPr lang="nl-NL" sz="1000" dirty="0">
                <a:solidFill>
                  <a:schemeClr val="tx2"/>
                </a:solidFill>
              </a:rPr>
              <a:t>  </a:t>
            </a:r>
          </a:p>
        </p:txBody>
      </p:sp>
    </p:spTree>
    <p:extLst>
      <p:ext uri="{BB962C8B-B14F-4D97-AF65-F5344CB8AC3E}">
        <p14:creationId xmlns:p14="http://schemas.microsoft.com/office/powerpoint/2010/main" val="1946137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Brene Brown over Empathie">
            <a:hlinkClick r:id="" action="ppaction://media"/>
            <a:extLst>
              <a:ext uri="{FF2B5EF4-FFF2-40B4-BE49-F238E27FC236}">
                <a16:creationId xmlns:a16="http://schemas.microsoft.com/office/drawing/2014/main" id="{5F93FC2E-3AFD-9CD4-470A-471BF32E8CAC}"/>
              </a:ext>
            </a:extLst>
          </p:cNvPr>
          <p:cNvPicPr>
            <a:picLocks noRot="1" noChangeAspect="1"/>
          </p:cNvPicPr>
          <p:nvPr>
            <a:videoFile r:link="rId1"/>
          </p:nvPr>
        </p:nvPicPr>
        <p:blipFill>
          <a:blip r:embed="rId3"/>
          <a:stretch>
            <a:fillRect/>
          </a:stretch>
        </p:blipFill>
        <p:spPr>
          <a:xfrm>
            <a:off x="2579703" y="1943973"/>
            <a:ext cx="6656901" cy="3697875"/>
          </a:xfrm>
          <a:prstGeom prst="rect">
            <a:avLst/>
          </a:prstGeom>
        </p:spPr>
      </p:pic>
    </p:spTree>
    <p:extLst>
      <p:ext uri="{BB962C8B-B14F-4D97-AF65-F5344CB8AC3E}">
        <p14:creationId xmlns:p14="http://schemas.microsoft.com/office/powerpoint/2010/main" val="110555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6314D791-4D8A-4854-B8FC-6959656D0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5076E76-3EB3-4269-8135-07CAB20E5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el 1">
            <a:extLst>
              <a:ext uri="{FF2B5EF4-FFF2-40B4-BE49-F238E27FC236}">
                <a16:creationId xmlns:a16="http://schemas.microsoft.com/office/drawing/2014/main" id="{84794FDA-810D-633C-372D-0AB8E0CA0C95}"/>
              </a:ext>
            </a:extLst>
          </p:cNvPr>
          <p:cNvSpPr>
            <a:spLocks noGrp="1"/>
          </p:cNvSpPr>
          <p:nvPr>
            <p:ph type="title"/>
          </p:nvPr>
        </p:nvSpPr>
        <p:spPr>
          <a:xfrm>
            <a:off x="2735906" y="2235041"/>
            <a:ext cx="6739136" cy="2387918"/>
          </a:xfrm>
        </p:spPr>
        <p:txBody>
          <a:bodyPr vert="horz" lIns="91440" tIns="45720" rIns="91440" bIns="45720" rtlCol="0" anchor="b">
            <a:normAutofit/>
          </a:bodyPr>
          <a:lstStyle/>
          <a:p>
            <a:pPr algn="ctr"/>
            <a:r>
              <a:rPr lang="en-US" sz="2500" kern="1200" dirty="0">
                <a:solidFill>
                  <a:schemeClr val="tx2"/>
                </a:solidFill>
                <a:latin typeface="+mj-lt"/>
                <a:ea typeface="+mj-ea"/>
                <a:cs typeface="+mj-cs"/>
              </a:rPr>
              <a:t>Wat is rouw</a:t>
            </a:r>
            <a:br>
              <a:rPr lang="en-US" sz="2500" kern="1200" dirty="0">
                <a:solidFill>
                  <a:schemeClr val="tx2"/>
                </a:solidFill>
                <a:latin typeface="+mj-lt"/>
                <a:ea typeface="+mj-ea"/>
                <a:cs typeface="+mj-cs"/>
              </a:rPr>
            </a:br>
            <a:r>
              <a:rPr lang="en-US" sz="2500" kern="1200" dirty="0">
                <a:solidFill>
                  <a:schemeClr val="tx2"/>
                </a:solidFill>
                <a:latin typeface="+mj-lt"/>
                <a:ea typeface="+mj-ea"/>
                <a:cs typeface="+mj-cs"/>
              </a:rPr>
              <a:t>Beelden over rouw</a:t>
            </a:r>
            <a:br>
              <a:rPr lang="en-US" sz="2500" kern="1200" dirty="0">
                <a:solidFill>
                  <a:schemeClr val="tx2"/>
                </a:solidFill>
                <a:latin typeface="+mj-lt"/>
                <a:ea typeface="+mj-ea"/>
                <a:cs typeface="+mj-cs"/>
              </a:rPr>
            </a:br>
            <a:r>
              <a:rPr lang="en-US" sz="2500" kern="1200" dirty="0">
                <a:solidFill>
                  <a:schemeClr val="tx2"/>
                </a:solidFill>
                <a:latin typeface="+mj-lt"/>
                <a:ea typeface="+mj-ea"/>
                <a:cs typeface="+mj-cs"/>
              </a:rPr>
              <a:t>Rouwtaken</a:t>
            </a:r>
            <a:br>
              <a:rPr lang="en-US" sz="2500" kern="1200" dirty="0">
                <a:solidFill>
                  <a:schemeClr val="tx2"/>
                </a:solidFill>
                <a:latin typeface="+mj-lt"/>
                <a:ea typeface="+mj-ea"/>
                <a:cs typeface="+mj-cs"/>
              </a:rPr>
            </a:br>
            <a:r>
              <a:rPr lang="en-US" sz="2500" kern="1200" dirty="0">
                <a:solidFill>
                  <a:schemeClr val="tx2"/>
                </a:solidFill>
                <a:latin typeface="+mj-lt"/>
                <a:ea typeface="+mj-ea"/>
                <a:cs typeface="+mj-cs"/>
              </a:rPr>
              <a:t>Chronische rouw/levend verlies</a:t>
            </a:r>
            <a:br>
              <a:rPr lang="en-US" sz="2500" kern="1200" dirty="0">
                <a:solidFill>
                  <a:schemeClr val="tx2"/>
                </a:solidFill>
                <a:latin typeface="+mj-lt"/>
                <a:ea typeface="+mj-ea"/>
                <a:cs typeface="+mj-cs"/>
              </a:rPr>
            </a:br>
            <a:br>
              <a:rPr lang="en-US" sz="2500" kern="1200" dirty="0">
                <a:solidFill>
                  <a:schemeClr val="tx2"/>
                </a:solidFill>
                <a:latin typeface="+mj-lt"/>
                <a:ea typeface="+mj-ea"/>
                <a:cs typeface="+mj-cs"/>
              </a:rPr>
            </a:br>
            <a:endParaRPr lang="en-US" sz="2500" kern="1200" dirty="0">
              <a:solidFill>
                <a:schemeClr val="tx2"/>
              </a:solidFill>
              <a:latin typeface="+mj-lt"/>
              <a:ea typeface="+mj-ea"/>
              <a:cs typeface="+mj-cs"/>
            </a:endParaRPr>
          </a:p>
        </p:txBody>
      </p:sp>
      <p:grpSp>
        <p:nvGrpSpPr>
          <p:cNvPr id="30" name="Group 29">
            <a:extLst>
              <a:ext uri="{FF2B5EF4-FFF2-40B4-BE49-F238E27FC236}">
                <a16:creationId xmlns:a16="http://schemas.microsoft.com/office/drawing/2014/main" id="{5EB3C7E5-50E1-4F9E-AEA3-A6D2190394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id="{80233B5C-C5A9-48C0-8C07-21E6F6B36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0F3AF96-AAC1-41E3-9F66-0A6277845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DF38A98-557F-4C23-935A-42806B67AA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8ACEB13D-EBFC-4288-B604-572C2F779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B988F9A4-0578-4C59-8B4A-346E02CF3A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37" name="Freeform: Shape 36">
              <a:extLst>
                <a:ext uri="{FF2B5EF4-FFF2-40B4-BE49-F238E27FC236}">
                  <a16:creationId xmlns:a16="http://schemas.microsoft.com/office/drawing/2014/main" id="{F63F827B-FA00-442A-A09C-806F1FFA34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AC876680-EE75-4791-842F-E23509221D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B9819B2-70D4-4E0A-8D51-6B359B44C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0" name="Freeform: Shape 39">
              <a:extLst>
                <a:ext uri="{FF2B5EF4-FFF2-40B4-BE49-F238E27FC236}">
                  <a16:creationId xmlns:a16="http://schemas.microsoft.com/office/drawing/2014/main" id="{5FA8033D-6A70-4FA5-8F37-7F8C117C98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79251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AE3E38C-6321-7695-D474-1BA008796B7A}"/>
              </a:ext>
            </a:extLst>
          </p:cNvPr>
          <p:cNvSpPr>
            <a:spLocks noGrp="1"/>
          </p:cNvSpPr>
          <p:nvPr>
            <p:ph type="title"/>
          </p:nvPr>
        </p:nvSpPr>
        <p:spPr>
          <a:xfrm>
            <a:off x="928101" y="2143152"/>
            <a:ext cx="4766330" cy="1454051"/>
          </a:xfrm>
        </p:spPr>
        <p:txBody>
          <a:bodyPr>
            <a:normAutofit/>
          </a:bodyPr>
          <a:lstStyle/>
          <a:p>
            <a:r>
              <a:rPr lang="nl-NL" sz="5400" dirty="0">
                <a:solidFill>
                  <a:schemeClr val="tx2"/>
                </a:solidFill>
              </a:rPr>
              <a:t>Begin!</a:t>
            </a:r>
          </a:p>
        </p:txBody>
      </p:sp>
      <p:sp>
        <p:nvSpPr>
          <p:cNvPr id="2054" name="Content Placeholder 2053">
            <a:extLst>
              <a:ext uri="{FF2B5EF4-FFF2-40B4-BE49-F238E27FC236}">
                <a16:creationId xmlns:a16="http://schemas.microsoft.com/office/drawing/2014/main" id="{19152F6A-28E0-B04E-6563-8B66761E73A2}"/>
              </a:ext>
            </a:extLst>
          </p:cNvPr>
          <p:cNvSpPr>
            <a:spLocks noGrp="1"/>
          </p:cNvSpPr>
          <p:nvPr>
            <p:ph idx="1"/>
          </p:nvPr>
        </p:nvSpPr>
        <p:spPr>
          <a:xfrm>
            <a:off x="804672" y="2421683"/>
            <a:ext cx="4765949" cy="3353476"/>
          </a:xfrm>
        </p:spPr>
        <p:txBody>
          <a:bodyPr anchor="t">
            <a:normAutofit/>
          </a:bodyPr>
          <a:lstStyle/>
          <a:p>
            <a:endParaRPr lang="en-US" sz="1800">
              <a:solidFill>
                <a:schemeClr val="tx2"/>
              </a:solidFill>
            </a:endParaRPr>
          </a:p>
        </p:txBody>
      </p:sp>
      <p:grpSp>
        <p:nvGrpSpPr>
          <p:cNvPr id="2061" name="Group 2060">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062" name="Freeform: Shape 2061">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3" name="Freeform: Shape 2062">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4" name="Freeform: Shape 2063">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5" name="Freeform: Shape 2064">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50" name="Picture 2" descr="De bronafbeelding bekijken">
            <a:extLst>
              <a:ext uri="{FF2B5EF4-FFF2-40B4-BE49-F238E27FC236}">
                <a16:creationId xmlns:a16="http://schemas.microsoft.com/office/drawing/2014/main" id="{FBAC9264-C64A-0BA9-6EAD-5003BAFB62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96490" y="1837944"/>
            <a:ext cx="2055686" cy="3289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38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0216FE69-9D8A-F254-BCD2-E75B14A4E59A}"/>
              </a:ext>
            </a:extLst>
          </p:cNvPr>
          <p:cNvSpPr>
            <a:spLocks noGrp="1"/>
          </p:cNvSpPr>
          <p:nvPr>
            <p:ph type="title"/>
          </p:nvPr>
        </p:nvSpPr>
        <p:spPr>
          <a:xfrm>
            <a:off x="640080" y="1243013"/>
            <a:ext cx="3855720" cy="4371974"/>
          </a:xfrm>
        </p:spPr>
        <p:txBody>
          <a:bodyPr>
            <a:normAutofit/>
          </a:bodyPr>
          <a:lstStyle/>
          <a:p>
            <a:r>
              <a:rPr lang="nl-NL" sz="3600">
                <a:solidFill>
                  <a:schemeClr val="tx2"/>
                </a:solidFill>
              </a:rPr>
              <a:t>Wat is rouw?</a:t>
            </a:r>
          </a:p>
        </p:txBody>
      </p:sp>
      <p:sp>
        <p:nvSpPr>
          <p:cNvPr id="3" name="Tijdelijke aanduiding voor inhoud 2">
            <a:extLst>
              <a:ext uri="{FF2B5EF4-FFF2-40B4-BE49-F238E27FC236}">
                <a16:creationId xmlns:a16="http://schemas.microsoft.com/office/drawing/2014/main" id="{CEE82135-74D5-DC5B-93B5-7902D3DBACAE}"/>
              </a:ext>
            </a:extLst>
          </p:cNvPr>
          <p:cNvSpPr>
            <a:spLocks noGrp="1"/>
          </p:cNvSpPr>
          <p:nvPr>
            <p:ph idx="1"/>
          </p:nvPr>
        </p:nvSpPr>
        <p:spPr>
          <a:xfrm>
            <a:off x="6172200" y="804672"/>
            <a:ext cx="5221224" cy="5230368"/>
          </a:xfrm>
        </p:spPr>
        <p:txBody>
          <a:bodyPr anchor="ctr">
            <a:normAutofit/>
          </a:bodyPr>
          <a:lstStyle/>
          <a:p>
            <a:pPr marL="0" indent="0" eaLnBrk="1" hangingPunct="1">
              <a:buNone/>
              <a:defRPr/>
            </a:pPr>
            <a:r>
              <a:rPr lang="nl-NL" sz="1800">
                <a:solidFill>
                  <a:schemeClr val="tx2"/>
                </a:solidFill>
                <a:latin typeface="Tahoma" panose="020B0604030504040204" pitchFamily="34" charset="0"/>
                <a:ea typeface="Tahoma" panose="020B0604030504040204" pitchFamily="34" charset="0"/>
                <a:cs typeface="Tahoma" panose="020B0604030504040204" pitchFamily="34" charset="0"/>
              </a:rPr>
              <a:t>Het geheel aan gedachten, gevoelens en gedragingen dat volgt op het verlies van een dierbaar iemand met wie een betekenisvolle relatie bestond of na het verlies van iets waaraan betekenis werd gehecht.</a:t>
            </a:r>
          </a:p>
          <a:p>
            <a:pPr marL="0" indent="0" eaLnBrk="1" hangingPunct="1">
              <a:buNone/>
              <a:defRPr/>
            </a:pPr>
            <a:endParaRPr lang="nl-NL" sz="1800">
              <a:solidFill>
                <a:schemeClr val="tx2"/>
              </a:solidFill>
              <a:latin typeface="Tahoma" panose="020B0604030504040204" pitchFamily="34" charset="0"/>
              <a:ea typeface="Tahoma" panose="020B0604030504040204" pitchFamily="34" charset="0"/>
              <a:cs typeface="Tahoma" panose="020B0604030504040204" pitchFamily="34" charset="0"/>
            </a:endParaRPr>
          </a:p>
          <a:p>
            <a:pPr marL="0" indent="0" eaLnBrk="1" hangingPunct="1">
              <a:buNone/>
              <a:defRPr/>
            </a:pPr>
            <a:r>
              <a:rPr lang="nl-NL" sz="1800">
                <a:solidFill>
                  <a:schemeClr val="tx2"/>
                </a:solidFill>
                <a:latin typeface="Tahoma" panose="020B0604030504040204" pitchFamily="34" charset="0"/>
                <a:ea typeface="Tahoma" panose="020B0604030504040204" pitchFamily="34" charset="0"/>
                <a:cs typeface="Tahoma" panose="020B0604030504040204" pitchFamily="34" charset="0"/>
              </a:rPr>
              <a:t>Of van verlies dat nog komen gaat.</a:t>
            </a:r>
          </a:p>
          <a:p>
            <a:pPr marL="0" indent="0" eaLnBrk="1" hangingPunct="1">
              <a:buNone/>
              <a:defRPr/>
            </a:pPr>
            <a:endParaRPr lang="nl-NL" sz="1800">
              <a:solidFill>
                <a:schemeClr val="tx2"/>
              </a:solidFill>
              <a:latin typeface="Tahoma" panose="020B0604030504040204" pitchFamily="34" charset="0"/>
              <a:ea typeface="Tahoma" panose="020B0604030504040204" pitchFamily="34" charset="0"/>
              <a:cs typeface="Tahoma" panose="020B0604030504040204" pitchFamily="34" charset="0"/>
            </a:endParaRPr>
          </a:p>
          <a:p>
            <a:pPr marL="0" indent="0" eaLnBrk="1" hangingPunct="1">
              <a:buNone/>
              <a:defRPr/>
            </a:pPr>
            <a:endParaRPr lang="nl-NL" sz="1800">
              <a:solidFill>
                <a:schemeClr val="tx2"/>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nl-NL" sz="1800">
              <a:solidFill>
                <a:schemeClr val="tx2"/>
              </a:solidFill>
            </a:endParaRPr>
          </a:p>
        </p:txBody>
      </p:sp>
    </p:spTree>
    <p:extLst>
      <p:ext uri="{BB962C8B-B14F-4D97-AF65-F5344CB8AC3E}">
        <p14:creationId xmlns:p14="http://schemas.microsoft.com/office/powerpoint/2010/main" val="351141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2B547AC4-F69F-1D2C-88D0-DCC05F599010}"/>
              </a:ext>
            </a:extLst>
          </p:cNvPr>
          <p:cNvSpPr>
            <a:spLocks noGrp="1"/>
          </p:cNvSpPr>
          <p:nvPr>
            <p:ph type="title"/>
          </p:nvPr>
        </p:nvSpPr>
        <p:spPr>
          <a:xfrm>
            <a:off x="3027924" y="991261"/>
            <a:ext cx="5754696" cy="1837349"/>
          </a:xfrm>
        </p:spPr>
        <p:txBody>
          <a:bodyPr>
            <a:normAutofit/>
          </a:bodyPr>
          <a:lstStyle/>
          <a:p>
            <a:pPr algn="ctr"/>
            <a:r>
              <a:rPr lang="nl-NL" sz="3600" dirty="0">
                <a:solidFill>
                  <a:schemeClr val="tx2"/>
                </a:solidFill>
              </a:rPr>
              <a:t> Wat zei men tegen U?</a:t>
            </a:r>
          </a:p>
        </p:txBody>
      </p:sp>
      <p:sp>
        <p:nvSpPr>
          <p:cNvPr id="3" name="Tijdelijke aanduiding voor inhoud 2">
            <a:extLst>
              <a:ext uri="{FF2B5EF4-FFF2-40B4-BE49-F238E27FC236}">
                <a16:creationId xmlns:a16="http://schemas.microsoft.com/office/drawing/2014/main" id="{54980524-D750-369C-49A7-114E0453F918}"/>
              </a:ext>
            </a:extLst>
          </p:cNvPr>
          <p:cNvSpPr>
            <a:spLocks noGrp="1"/>
          </p:cNvSpPr>
          <p:nvPr>
            <p:ph idx="1"/>
          </p:nvPr>
        </p:nvSpPr>
        <p:spPr>
          <a:xfrm>
            <a:off x="3050412" y="2979336"/>
            <a:ext cx="5709721" cy="2430864"/>
          </a:xfrm>
        </p:spPr>
        <p:txBody>
          <a:bodyPr anchor="t">
            <a:normAutofit fontScale="62500" lnSpcReduction="20000"/>
          </a:bodyPr>
          <a:lstStyle/>
          <a:p>
            <a:r>
              <a:rPr lang="nl-NL" sz="2600" dirty="0">
                <a:solidFill>
                  <a:schemeClr val="tx2"/>
                </a:solidFill>
              </a:rPr>
              <a:t>Tijd heelt alle wonden</a:t>
            </a:r>
          </a:p>
          <a:p>
            <a:r>
              <a:rPr lang="nl-NL" sz="2600" dirty="0">
                <a:solidFill>
                  <a:schemeClr val="tx2"/>
                </a:solidFill>
              </a:rPr>
              <a:t>Het komt goed</a:t>
            </a:r>
          </a:p>
          <a:p>
            <a:r>
              <a:rPr lang="nl-NL" sz="2600" dirty="0">
                <a:solidFill>
                  <a:schemeClr val="tx2"/>
                </a:solidFill>
              </a:rPr>
              <a:t>Laat het los</a:t>
            </a:r>
          </a:p>
          <a:p>
            <a:r>
              <a:rPr lang="nl-NL" sz="2600" dirty="0">
                <a:solidFill>
                  <a:schemeClr val="tx2"/>
                </a:solidFill>
              </a:rPr>
              <a:t>Ben je er nu nog niet overheen?</a:t>
            </a:r>
          </a:p>
          <a:p>
            <a:r>
              <a:rPr lang="nl-NL" sz="2600" dirty="0">
                <a:solidFill>
                  <a:schemeClr val="tx2"/>
                </a:solidFill>
              </a:rPr>
              <a:t>Je laat je gevoelens te weinig zien</a:t>
            </a:r>
          </a:p>
          <a:p>
            <a:r>
              <a:rPr lang="nl-NL" sz="2600" dirty="0">
                <a:solidFill>
                  <a:schemeClr val="tx2"/>
                </a:solidFill>
              </a:rPr>
              <a:t>Je laat je teveel beheersen door je verdriet</a:t>
            </a:r>
          </a:p>
          <a:p>
            <a:r>
              <a:rPr lang="nl-NL" sz="2600" dirty="0">
                <a:solidFill>
                  <a:schemeClr val="tx2"/>
                </a:solidFill>
              </a:rPr>
              <a:t>Je zult er sterker uit komen</a:t>
            </a:r>
          </a:p>
          <a:p>
            <a:r>
              <a:rPr lang="nl-NL" sz="2600" dirty="0">
                <a:solidFill>
                  <a:schemeClr val="tx2"/>
                </a:solidFill>
              </a:rPr>
              <a:t>Geef het een plekje</a:t>
            </a:r>
          </a:p>
          <a:p>
            <a:endParaRPr lang="nl-NL" sz="2000" dirty="0">
              <a:solidFill>
                <a:schemeClr val="tx2"/>
              </a:solidFill>
            </a:endParaRPr>
          </a:p>
          <a:p>
            <a:pPr marL="0" indent="0">
              <a:buNone/>
            </a:pPr>
            <a:endParaRPr lang="nl-NL" sz="2000" dirty="0">
              <a:solidFill>
                <a:schemeClr val="tx2"/>
              </a:solidFill>
            </a:endParaRPr>
          </a:p>
          <a:p>
            <a:pPr marL="0" indent="0">
              <a:buNone/>
            </a:pPr>
            <a:endParaRPr lang="nl-NL" sz="2000" dirty="0">
              <a:solidFill>
                <a:schemeClr val="tx2"/>
              </a:solidFill>
            </a:endParaRPr>
          </a:p>
          <a:p>
            <a:endParaRPr lang="nl-NL" sz="20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0423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19116230-66E3-0C6A-1F5D-53BBCF729F8A}"/>
              </a:ext>
            </a:extLst>
          </p:cNvPr>
          <p:cNvSpPr>
            <a:spLocks noGrp="1"/>
          </p:cNvSpPr>
          <p:nvPr>
            <p:ph type="title"/>
          </p:nvPr>
        </p:nvSpPr>
        <p:spPr>
          <a:xfrm>
            <a:off x="3027924" y="991261"/>
            <a:ext cx="5754696" cy="1837349"/>
          </a:xfrm>
        </p:spPr>
        <p:txBody>
          <a:bodyPr>
            <a:normAutofit/>
          </a:bodyPr>
          <a:lstStyle/>
          <a:p>
            <a:pPr algn="ctr"/>
            <a:r>
              <a:rPr lang="nl-NL" sz="3600">
                <a:solidFill>
                  <a:schemeClr val="tx2"/>
                </a:solidFill>
              </a:rPr>
              <a:t>Beelden over rouw</a:t>
            </a:r>
          </a:p>
        </p:txBody>
      </p:sp>
      <p:sp>
        <p:nvSpPr>
          <p:cNvPr id="3" name="Tijdelijke aanduiding voor inhoud 2">
            <a:extLst>
              <a:ext uri="{FF2B5EF4-FFF2-40B4-BE49-F238E27FC236}">
                <a16:creationId xmlns:a16="http://schemas.microsoft.com/office/drawing/2014/main" id="{612B3B12-3C31-9DA9-BC53-9412FC7B23F1}"/>
              </a:ext>
            </a:extLst>
          </p:cNvPr>
          <p:cNvSpPr>
            <a:spLocks noGrp="1"/>
          </p:cNvSpPr>
          <p:nvPr>
            <p:ph idx="1"/>
          </p:nvPr>
        </p:nvSpPr>
        <p:spPr>
          <a:xfrm>
            <a:off x="3050412" y="2979336"/>
            <a:ext cx="5709721" cy="2430864"/>
          </a:xfrm>
        </p:spPr>
        <p:txBody>
          <a:bodyPr anchor="t">
            <a:normAutofit/>
          </a:bodyPr>
          <a:lstStyle/>
          <a:p>
            <a:pPr marL="0" indent="0">
              <a:buNone/>
            </a:pPr>
            <a:endParaRPr lang="nl-NL" sz="2000" dirty="0">
              <a:solidFill>
                <a:schemeClr val="tx2"/>
              </a:solidFill>
            </a:endParaRPr>
          </a:p>
          <a:p>
            <a:r>
              <a:rPr lang="nl-NL" sz="2000" dirty="0">
                <a:solidFill>
                  <a:schemeClr val="tx2"/>
                </a:solidFill>
              </a:rPr>
              <a:t>Uniform</a:t>
            </a:r>
          </a:p>
          <a:p>
            <a:r>
              <a:rPr lang="nl-NL" sz="2000" dirty="0">
                <a:solidFill>
                  <a:schemeClr val="tx2"/>
                </a:solidFill>
              </a:rPr>
              <a:t>Loslaten van de band is essentieel </a:t>
            </a:r>
          </a:p>
          <a:p>
            <a:r>
              <a:rPr lang="nl-NL" sz="2000" dirty="0">
                <a:solidFill>
                  <a:schemeClr val="tx2"/>
                </a:solidFill>
              </a:rPr>
              <a:t>Nadruk ligt op het eindpunt</a:t>
            </a:r>
          </a:p>
          <a:p>
            <a:r>
              <a:rPr lang="nl-NL" sz="2000" dirty="0">
                <a:solidFill>
                  <a:schemeClr val="tx2"/>
                </a:solidFill>
              </a:rPr>
              <a:t>Focus ligt op de oude worden</a:t>
            </a:r>
          </a:p>
          <a:p>
            <a:r>
              <a:rPr lang="nl-NL" sz="2000" dirty="0">
                <a:solidFill>
                  <a:schemeClr val="tx2"/>
                </a:solidFill>
              </a:rPr>
              <a:t>Binnen een bepaald tijdsbestek</a:t>
            </a:r>
          </a:p>
          <a:p>
            <a:pPr marL="0" indent="0">
              <a:buNone/>
            </a:pPr>
            <a:endParaRPr lang="nl-NL" sz="2000" dirty="0">
              <a:solidFill>
                <a:schemeClr val="tx2"/>
              </a:solidFill>
            </a:endParaRPr>
          </a:p>
          <a:p>
            <a:endParaRPr lang="nl-NL" sz="20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5480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 bronafbeelding bekijken">
            <a:extLst>
              <a:ext uri="{FF2B5EF4-FFF2-40B4-BE49-F238E27FC236}">
                <a16:creationId xmlns:a16="http://schemas.microsoft.com/office/drawing/2014/main" id="{91B27A8A-7B17-2F54-724D-BE127A7FDF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047750"/>
            <a:ext cx="7620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94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el 1">
            <a:extLst>
              <a:ext uri="{FF2B5EF4-FFF2-40B4-BE49-F238E27FC236}">
                <a16:creationId xmlns:a16="http://schemas.microsoft.com/office/drawing/2014/main" id="{19A9C12A-3F3B-1D2C-AF48-BD0103AF915F}"/>
              </a:ext>
            </a:extLst>
          </p:cNvPr>
          <p:cNvSpPr>
            <a:spLocks noGrp="1"/>
          </p:cNvSpPr>
          <p:nvPr>
            <p:ph type="title"/>
          </p:nvPr>
        </p:nvSpPr>
        <p:spPr>
          <a:xfrm>
            <a:off x="1179226" y="1594707"/>
            <a:ext cx="9833548" cy="1325563"/>
          </a:xfrm>
        </p:spPr>
        <p:txBody>
          <a:bodyPr anchor="b">
            <a:normAutofit/>
          </a:bodyPr>
          <a:lstStyle/>
          <a:p>
            <a:pPr algn="ctr"/>
            <a:r>
              <a:rPr lang="nl-NL" sz="3600">
                <a:solidFill>
                  <a:schemeClr val="tx2"/>
                </a:solidFill>
              </a:rPr>
              <a:t>Rouwtaken</a:t>
            </a:r>
          </a:p>
        </p:txBody>
      </p:sp>
      <p:grpSp>
        <p:nvGrpSpPr>
          <p:cNvPr id="26"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jdelijke aanduiding voor inhoud 2">
            <a:extLst>
              <a:ext uri="{FF2B5EF4-FFF2-40B4-BE49-F238E27FC236}">
                <a16:creationId xmlns:a16="http://schemas.microsoft.com/office/drawing/2014/main" id="{DA3AB5C9-3229-55DC-3F06-2CCAE514F504}"/>
              </a:ext>
            </a:extLst>
          </p:cNvPr>
          <p:cNvSpPr>
            <a:spLocks noGrp="1"/>
          </p:cNvSpPr>
          <p:nvPr>
            <p:ph idx="1"/>
          </p:nvPr>
        </p:nvSpPr>
        <p:spPr>
          <a:xfrm>
            <a:off x="1179226" y="3329677"/>
            <a:ext cx="9833548" cy="2457269"/>
          </a:xfrm>
        </p:spPr>
        <p:txBody>
          <a:bodyPr>
            <a:normAutofit/>
          </a:bodyPr>
          <a:lstStyle/>
          <a:p>
            <a:r>
              <a:rPr lang="nl-NL" sz="1800">
                <a:solidFill>
                  <a:schemeClr val="tx2"/>
                </a:solidFill>
              </a:rPr>
              <a:t>Erkennen van het verlies</a:t>
            </a:r>
          </a:p>
          <a:p>
            <a:r>
              <a:rPr lang="nl-NL" sz="1800">
                <a:solidFill>
                  <a:schemeClr val="tx2"/>
                </a:solidFill>
              </a:rPr>
              <a:t>Omgaan met een chaos van gevoelens</a:t>
            </a:r>
          </a:p>
          <a:p>
            <a:r>
              <a:rPr lang="nl-NL" sz="1800">
                <a:solidFill>
                  <a:schemeClr val="tx2"/>
                </a:solidFill>
              </a:rPr>
              <a:t>Verkennen van het leven met het gemis</a:t>
            </a:r>
          </a:p>
          <a:p>
            <a:r>
              <a:rPr lang="nl-NL" sz="1800">
                <a:solidFill>
                  <a:schemeClr val="tx2"/>
                </a:solidFill>
              </a:rPr>
              <a:t>De draad van het leven weer oppakken</a:t>
            </a:r>
          </a:p>
        </p:txBody>
      </p:sp>
      <p:grpSp>
        <p:nvGrpSpPr>
          <p:cNvPr id="2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2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01176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F2D86E3A-2DFE-FAC6-1297-BF8064CCB1B5}"/>
              </a:ext>
            </a:extLst>
          </p:cNvPr>
          <p:cNvSpPr>
            <a:spLocks noGrp="1"/>
          </p:cNvSpPr>
          <p:nvPr>
            <p:ph type="title"/>
          </p:nvPr>
        </p:nvSpPr>
        <p:spPr>
          <a:xfrm>
            <a:off x="640080" y="1243013"/>
            <a:ext cx="3855720" cy="4371974"/>
          </a:xfrm>
        </p:spPr>
        <p:txBody>
          <a:bodyPr>
            <a:normAutofit/>
          </a:bodyPr>
          <a:lstStyle/>
          <a:p>
            <a:r>
              <a:rPr lang="nl-NL" sz="3600" dirty="0">
                <a:solidFill>
                  <a:schemeClr val="tx2"/>
                </a:solidFill>
              </a:rPr>
              <a:t>Erkennen van het verlies </a:t>
            </a:r>
          </a:p>
        </p:txBody>
      </p:sp>
      <p:sp>
        <p:nvSpPr>
          <p:cNvPr id="3" name="Tijdelijke aanduiding voor inhoud 2">
            <a:extLst>
              <a:ext uri="{FF2B5EF4-FFF2-40B4-BE49-F238E27FC236}">
                <a16:creationId xmlns:a16="http://schemas.microsoft.com/office/drawing/2014/main" id="{6435FF27-C1D4-B4C9-17CB-B63D493AD788}"/>
              </a:ext>
            </a:extLst>
          </p:cNvPr>
          <p:cNvSpPr>
            <a:spLocks noGrp="1"/>
          </p:cNvSpPr>
          <p:nvPr>
            <p:ph idx="1"/>
          </p:nvPr>
        </p:nvSpPr>
        <p:spPr>
          <a:xfrm>
            <a:off x="6502138" y="672697"/>
            <a:ext cx="4960856" cy="5230368"/>
          </a:xfrm>
        </p:spPr>
        <p:txBody>
          <a:bodyPr anchor="ctr">
            <a:normAutofit/>
          </a:bodyPr>
          <a:lstStyle/>
          <a:p>
            <a:pPr marL="0" indent="0">
              <a:buNone/>
            </a:pPr>
            <a:endParaRPr lang="nl-NL" sz="1800" dirty="0">
              <a:solidFill>
                <a:schemeClr val="tx2"/>
              </a:solidFill>
            </a:endParaRPr>
          </a:p>
          <a:p>
            <a:endParaRPr lang="nl-NL" sz="1800" dirty="0">
              <a:solidFill>
                <a:schemeClr val="tx2"/>
              </a:solidFill>
            </a:endParaRPr>
          </a:p>
          <a:p>
            <a:pPr marL="0" indent="0">
              <a:buNone/>
            </a:pPr>
            <a:endParaRPr lang="nl-NL" sz="1800" dirty="0">
              <a:solidFill>
                <a:schemeClr val="tx2"/>
              </a:solidFill>
            </a:endParaRPr>
          </a:p>
          <a:p>
            <a:pPr marL="0" indent="0">
              <a:buNone/>
            </a:pPr>
            <a:endParaRPr lang="nl-NL" sz="1800" dirty="0">
              <a:solidFill>
                <a:schemeClr val="tx2"/>
              </a:solidFill>
            </a:endParaRPr>
          </a:p>
          <a:p>
            <a:pPr marL="0" indent="0">
              <a:buNone/>
            </a:pPr>
            <a:endParaRPr lang="nl-NL" sz="1800" dirty="0">
              <a:solidFill>
                <a:schemeClr val="tx2"/>
              </a:solidFill>
            </a:endParaRPr>
          </a:p>
          <a:p>
            <a:endParaRPr lang="nl-NL" sz="1800" dirty="0">
              <a:solidFill>
                <a:schemeClr val="tx2"/>
              </a:solidFill>
            </a:endParaRPr>
          </a:p>
        </p:txBody>
      </p:sp>
      <p:pic>
        <p:nvPicPr>
          <p:cNvPr id="4" name="Picture 2" descr="De bronafbeelding bekijken">
            <a:extLst>
              <a:ext uri="{FF2B5EF4-FFF2-40B4-BE49-F238E27FC236}">
                <a16:creationId xmlns:a16="http://schemas.microsoft.com/office/drawing/2014/main" id="{E8142CC8-3406-942C-5417-05E9585F30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250" r="34004"/>
          <a:stretch/>
        </p:blipFill>
        <p:spPr bwMode="auto">
          <a:xfrm>
            <a:off x="7389160" y="-207390"/>
            <a:ext cx="2605177" cy="7850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77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F2D86E3A-2DFE-FAC6-1297-BF8064CCB1B5}"/>
              </a:ext>
            </a:extLst>
          </p:cNvPr>
          <p:cNvSpPr>
            <a:spLocks noGrp="1"/>
          </p:cNvSpPr>
          <p:nvPr>
            <p:ph type="title"/>
          </p:nvPr>
        </p:nvSpPr>
        <p:spPr>
          <a:xfrm>
            <a:off x="640080" y="1243013"/>
            <a:ext cx="3855720" cy="4371974"/>
          </a:xfrm>
        </p:spPr>
        <p:txBody>
          <a:bodyPr>
            <a:normAutofit/>
          </a:bodyPr>
          <a:lstStyle/>
          <a:p>
            <a:r>
              <a:rPr lang="nl-NL" sz="3600">
                <a:solidFill>
                  <a:schemeClr val="tx2"/>
                </a:solidFill>
              </a:rPr>
              <a:t>Erkennen van verlies bij NAH</a:t>
            </a:r>
          </a:p>
        </p:txBody>
      </p:sp>
      <p:sp>
        <p:nvSpPr>
          <p:cNvPr id="3" name="Tijdelijke aanduiding voor inhoud 2">
            <a:extLst>
              <a:ext uri="{FF2B5EF4-FFF2-40B4-BE49-F238E27FC236}">
                <a16:creationId xmlns:a16="http://schemas.microsoft.com/office/drawing/2014/main" id="{6435FF27-C1D4-B4C9-17CB-B63D493AD788}"/>
              </a:ext>
            </a:extLst>
          </p:cNvPr>
          <p:cNvSpPr>
            <a:spLocks noGrp="1"/>
          </p:cNvSpPr>
          <p:nvPr>
            <p:ph idx="1"/>
          </p:nvPr>
        </p:nvSpPr>
        <p:spPr>
          <a:xfrm>
            <a:off x="6172200" y="804672"/>
            <a:ext cx="5221224" cy="5230368"/>
          </a:xfrm>
        </p:spPr>
        <p:txBody>
          <a:bodyPr anchor="ctr">
            <a:normAutofit/>
          </a:bodyPr>
          <a:lstStyle/>
          <a:p>
            <a:r>
              <a:rPr lang="nl-NL" sz="1800" dirty="0">
                <a:solidFill>
                  <a:schemeClr val="tx2"/>
                </a:solidFill>
              </a:rPr>
              <a:t>Wat is er verloren gegaan?</a:t>
            </a:r>
          </a:p>
          <a:p>
            <a:pPr marL="0" indent="0">
              <a:buNone/>
            </a:pPr>
            <a:endParaRPr lang="nl-NL" sz="1800" dirty="0">
              <a:solidFill>
                <a:schemeClr val="tx2"/>
              </a:solidFill>
            </a:endParaRPr>
          </a:p>
          <a:p>
            <a:pPr marL="0" indent="0">
              <a:buNone/>
            </a:pPr>
            <a:endParaRPr lang="nl-NL" sz="1800" dirty="0">
              <a:solidFill>
                <a:schemeClr val="tx2"/>
              </a:solidFill>
            </a:endParaRPr>
          </a:p>
          <a:p>
            <a:endParaRPr lang="nl-NL" sz="1800" dirty="0">
              <a:solidFill>
                <a:schemeClr val="tx2"/>
              </a:solidFill>
            </a:endParaRPr>
          </a:p>
        </p:txBody>
      </p:sp>
      <p:pic>
        <p:nvPicPr>
          <p:cNvPr id="4" name="Picture 2" descr="De bronafbeelding bekijken">
            <a:extLst>
              <a:ext uri="{FF2B5EF4-FFF2-40B4-BE49-F238E27FC236}">
                <a16:creationId xmlns:a16="http://schemas.microsoft.com/office/drawing/2014/main" id="{E8142CC8-3406-942C-5417-05E9585F30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250" r="34004"/>
          <a:stretch/>
        </p:blipFill>
        <p:spPr bwMode="auto">
          <a:xfrm>
            <a:off x="9392477" y="0"/>
            <a:ext cx="2605177" cy="7850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85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475</Words>
  <Application>Microsoft Office PowerPoint</Application>
  <PresentationFormat>Breedbeeld</PresentationFormat>
  <Paragraphs>99</Paragraphs>
  <Slides>20</Slides>
  <Notes>11</Notes>
  <HiddenSlides>0</HiddenSlides>
  <MMClips>2</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Arial</vt:lpstr>
      <vt:lpstr>Calibri</vt:lpstr>
      <vt:lpstr>Calibri Light</vt:lpstr>
      <vt:lpstr>Tahoma</vt:lpstr>
      <vt:lpstr>Kantoorthema</vt:lpstr>
      <vt:lpstr>Hooi en rouwtaken</vt:lpstr>
      <vt:lpstr>Wat is rouw Beelden over rouw Rouwtaken Chronische rouw/levend verlies  </vt:lpstr>
      <vt:lpstr>Wat is rouw?</vt:lpstr>
      <vt:lpstr> Wat zei men tegen U?</vt:lpstr>
      <vt:lpstr>Beelden over rouw</vt:lpstr>
      <vt:lpstr>PowerPoint-presentatie</vt:lpstr>
      <vt:lpstr>Rouwtaken</vt:lpstr>
      <vt:lpstr>Erkennen van het verlies </vt:lpstr>
      <vt:lpstr>Erkennen van verlies bij NAH</vt:lpstr>
      <vt:lpstr>Levend verlies, chronisch verlies</vt:lpstr>
      <vt:lpstr>PowerPoint-presentatie</vt:lpstr>
      <vt:lpstr>Omgaan met pijn, gevoelens en gedachten</vt:lpstr>
      <vt:lpstr>Het is beter om er niet meer aan te denken of over te praten</vt:lpstr>
      <vt:lpstr>Verkennen van het leven met het gemis De draad van het leven weer oppakken</vt:lpstr>
      <vt:lpstr>Falen ??</vt:lpstr>
      <vt:lpstr>PowerPoint-presentatie</vt:lpstr>
      <vt:lpstr> De draad van het leven weer oppakken</vt:lpstr>
      <vt:lpstr>PowerPoint-presentatie</vt:lpstr>
      <vt:lpstr>PowerPoint-presentatie</vt:lpstr>
      <vt:lpstr>Begin!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Rouwtaken en Hooi</dc:title>
  <dc:creator>Leonie Derksen</dc:creator>
  <cp:lastModifiedBy>Patty van Belle</cp:lastModifiedBy>
  <cp:revision>4</cp:revision>
  <dcterms:created xsi:type="dcterms:W3CDTF">2022-09-09T13:01:06Z</dcterms:created>
  <dcterms:modified xsi:type="dcterms:W3CDTF">2022-09-21T12:14:47Z</dcterms:modified>
</cp:coreProperties>
</file>